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19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  <p:sldMasterId r:id="rId2"/>
  </p:sldMasterIdLst>
  <p:notesMasterIdLst>
    <p:notesMasterId r:id="rId11"/>
  </p:notesMasterIdLst>
  <p:sldIdLst>
    <p:sldId id="278" r:id="rId3"/>
    <p:sldId id="280" r:id="rId4"/>
    <p:sldId id="281" r:id="rId5"/>
    <p:sldId id="282" r:id="rId6"/>
    <p:sldId id="273" r:id="rId7"/>
    <p:sldId id="279" r:id="rId8"/>
    <p:sldId id="275" r:id="rId9"/>
    <p:sldId id="28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8B385"/>
  </p:clrMru>
  <p:extLst>
    <p:ext uri="{E76CE94A-603C-4142-B9EB-6D1370010A27}">
      <p14:discardImageEditData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0"/>
    </p:ext>
    <p:ext uri="{D31A062A-798A-4329-ABDD-BBA856620510}">
      <p14:defaultImageDpi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4757" autoAdjust="0"/>
    <p:restoredTop sz="94660"/>
  </p:normalViewPr>
  <p:slideViewPr>
    <p:cSldViewPr>
      <p:cViewPr varScale="1">
        <p:scale>
          <a:sx n="82" d="100"/>
          <a:sy n="82" d="100"/>
        </p:scale>
        <p:origin x="-83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viewProps" Target="viewProps.xml"/><Relationship Id="rId4" Type="http://schemas.openxmlformats.org/officeDocument/2006/relationships/slide" Target="slides/slide2.xml"/><Relationship Id="rId7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6" Type="http://schemas.openxmlformats.org/officeDocument/2006/relationships/tableStyles" Target="tableStyles.xml"/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0" Type="http://schemas.openxmlformats.org/officeDocument/2006/relationships/slide" Target="slides/slide8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2" Type="http://schemas.openxmlformats.org/officeDocument/2006/relationships/printerSettings" Target="printerSettings/printerSettings1.bin"/><Relationship Id="rId2" Type="http://schemas.openxmlformats.org/officeDocument/2006/relationships/slideMaster" Target="slideMasters/slideMaster2.xml"/><Relationship Id="rId9" Type="http://schemas.openxmlformats.org/officeDocument/2006/relationships/slide" Target="slides/slide7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7E615-B1C0-416A-BB4D-AB6EFFBB2424}" type="datetimeFigureOut">
              <a:rPr lang="en-US" smtClean="0"/>
              <a:pPr/>
              <a:t>12/15/11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CBE76-0471-4FA9-8419-E822E7254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56571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3186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186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186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186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1863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94BA8579-1787-4473-9441-570F6038FBDA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2A810E-5AF0-4A58-A5A9-6E7E298902C2}" type="slidenum">
              <a:rPr lang="en-US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24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991" y="4342939"/>
            <a:ext cx="5030018" cy="41145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endParaRPr lang="en-US" dirty="0" smtClean="0">
              <a:latin typeface="Helvetica" pitchFamily="-12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70C0"/>
                </a:solidFill>
              </a:rPr>
              <a:t>«1000 слов для Сочи»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- это социальный проект, призванный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мотивировать людей совершенствовать свой английский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в  увлекательной форме с помощью </a:t>
            </a:r>
            <a:r>
              <a:rPr lang="ru-RU" dirty="0" err="1" smtClean="0"/>
              <a:t>интернет-коммуникаций</a:t>
            </a:r>
            <a:r>
              <a:rPr lang="ru-RU" dirty="0" smtClean="0"/>
              <a:t>.</a:t>
            </a:r>
            <a:endParaRPr lang="en-US" dirty="0" smtClean="0"/>
          </a:p>
          <a:p>
            <a:pPr eaLnBrk="1" hangingPunct="1"/>
            <a:r>
              <a:rPr lang="ru-RU" u="sng" dirty="0" smtClean="0"/>
              <a:t>Сердце </a:t>
            </a:r>
            <a:r>
              <a:rPr lang="ru-RU" dirty="0" smtClean="0"/>
              <a:t>проекта - специально разработанный сайт</a:t>
            </a:r>
            <a:r>
              <a:rPr lang="en-US" dirty="0" smtClean="0"/>
              <a:t> http://</a:t>
            </a:r>
            <a:r>
              <a:rPr lang="en-US" b="1" u="sng" dirty="0" smtClean="0">
                <a:solidFill>
                  <a:srgbClr val="0070C0"/>
                </a:solidFill>
              </a:rPr>
              <a:t>sochi2014.ef.com</a:t>
            </a:r>
            <a:r>
              <a:rPr lang="en-US" dirty="0" smtClean="0"/>
              <a:t> 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Calibri" pitchFamily="-11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609071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27230EA-7813-4644-ACA5-6F00C202FCE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74737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9750" y="46038"/>
            <a:ext cx="2286000" cy="1655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750" y="46038"/>
            <a:ext cx="6705600" cy="1655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6ABB1AB-FA2A-4D46-A400-A3E66346A4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997865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92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369324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43BC9-A63E-43C1-B8B3-AB8BAF80C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252961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CA8EE05C-F9F9-4E39-BF70-6FD2173AB4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75098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E8915AC0-C449-4B73-A489-1B679A9B6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860868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2EDA04B8-65CF-4CEE-9EC1-D869AEF7B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752235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400ACBA2-6D76-4D1B-86E7-7192ECDB3A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254227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2519787B-F05E-4AF6-9AD8-FB7EFF90E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925867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4BC3F4FB-AA2F-46B8-AA60-3B26154EC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40288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C01EF486-8708-4202-9897-F3353FC689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04746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2475E5-D8FF-4D5C-844B-A18172B591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40113903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12E79F3B-4BBD-4321-A737-03806E8153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375774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6083C96F-306B-4FBE-AFEB-9B9F13B03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317510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94DFA5FC-E60B-4D0D-A4A6-33A46FFB09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4908222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061EF8B1-0858-4CDD-B2C2-E0340096CF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582386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2BBCCCD-55FE-4A0F-ADE4-32044610324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667168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50" y="674688"/>
            <a:ext cx="4495800" cy="10271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950" y="674688"/>
            <a:ext cx="4495800" cy="10271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44711A-1513-432C-9D2F-A2EA140EA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819886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771037-9234-4234-8190-EAA24722D9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4030536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6F459C-7753-48E0-B850-9BAF13188EA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257457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FD51C55-475F-472E-AB12-30CE4F237D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04357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DD1B6C7-A9DE-43BF-A3CD-F006DE81DA4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3522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E756C23-D598-4B9B-AE98-F144D468A5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596740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9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750" y="674688"/>
            <a:ext cx="9144000" cy="102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  <a:endParaRPr lang="sv-SE" smtClean="0"/>
          </a:p>
          <a:p>
            <a:pPr lvl="2"/>
            <a:r>
              <a:rPr lang="ru-RU" smtClean="0"/>
              <a:t>Fifth level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341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defRPr sz="1400">
                <a:latin typeface="+mn-lt"/>
                <a:ea typeface="MS PGothic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32B75F7-2AB2-42E7-8845-41F2CC6C6FC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0900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576263"/>
          </a:xfrm>
          <a:prstGeom prst="rect">
            <a:avLst/>
          </a:prstGeom>
          <a:solidFill>
            <a:srgbClr val="00AAE5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99"/>
              </a:solidFill>
              <a:ea typeface="MS PGothic" pitchFamily="34" charset="-128"/>
            </a:endParaRPr>
          </a:p>
        </p:txBody>
      </p:sp>
      <p:pic>
        <p:nvPicPr>
          <p:cNvPr id="80901" name="Picture 5" descr="Logo without background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3338"/>
            <a:ext cx="574675" cy="547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46038"/>
            <a:ext cx="85344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Text</a:t>
            </a:r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35992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</p:sldLayoutIdLst>
  <p:txStyles>
    <p:titleStyle>
      <a:lvl1pPr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176213" indent="-176213" algn="l" defTabSz="912813" rtl="0" fontAlgn="base">
        <a:spcBef>
          <a:spcPct val="20000"/>
        </a:spcBef>
        <a:spcAft>
          <a:spcPct val="0"/>
        </a:spcAft>
        <a:buSzPct val="13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indent="-166688" algn="l" defTabSz="912813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38188" indent="-163513" algn="l" defTabSz="912813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3pPr>
      <a:lvl4pPr marL="1146175" indent="-234950" algn="l" defTabSz="912813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377950" indent="-117475" algn="l" defTabSz="912813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5pPr>
      <a:lvl6pPr marL="1835150" indent="-117475" algn="l" defTabSz="912813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6pPr>
      <a:lvl7pPr marL="2292350" indent="-117475" algn="l" defTabSz="912813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7pPr>
      <a:lvl8pPr marL="2749550" indent="-117475" algn="l" defTabSz="912813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8pPr>
      <a:lvl9pPr marL="3206750" indent="-117475" algn="l" defTabSz="912813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A420AA-3AFD-4379-ACF6-C71C39DBE2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10057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D8B385"/>
          </a:solidFill>
          <a:latin typeface="Times New Roman Bold Italic" pitchFamily="-12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33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33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3.pn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5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1"/>
          <p:cNvSpPr>
            <a:spLocks noChangeArrowheads="1"/>
          </p:cNvSpPr>
          <p:nvPr/>
        </p:nvSpPr>
        <p:spPr bwMode="auto">
          <a:xfrm>
            <a:off x="142844" y="128586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 EF об уровне владения английским языком и инновационные методики обучения</a:t>
            </a:r>
            <a:endParaRPr lang="en-GB" sz="3600" i="1" dirty="0">
              <a:solidFill>
                <a:srgbClr val="0F3A6F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586154" y="1"/>
            <a:ext cx="1455127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8"/>
          <p:cNvSpPr txBox="1">
            <a:spLocks/>
          </p:cNvSpPr>
          <p:nvPr/>
        </p:nvSpPr>
        <p:spPr bwMode="auto">
          <a:xfrm>
            <a:off x="228600" y="4572000"/>
            <a:ext cx="4292822" cy="76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defTabSz="912813" rtl="0" fontAlgn="base">
              <a:spcBef>
                <a:spcPct val="20000"/>
              </a:spcBef>
              <a:spcAft>
                <a:spcPct val="0"/>
              </a:spcAft>
              <a:buSzPct val="130000"/>
              <a:buFontTx/>
              <a:buNone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66688" algn="l" defTabSz="912813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cs typeface="+mn-cs"/>
              </a:defRPr>
            </a:lvl2pPr>
            <a:lvl3pPr marL="738188" indent="-163513" algn="l" defTabSz="912813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146175" indent="-234950" algn="l" defTabSz="912813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cs typeface="+mn-cs"/>
              </a:defRPr>
            </a:lvl4pPr>
            <a:lvl5pPr marL="1377950" indent="-117475" algn="l" defTabSz="912813" rtl="0" fontAlgn="base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5pPr>
            <a:lvl6pPr marL="1835150" indent="-117475" algn="l" defTabSz="912813" rtl="0" fontAlgn="base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6pPr>
            <a:lvl7pPr marL="2292350" indent="-117475" algn="l" defTabSz="912813" rtl="0" fontAlgn="base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7pPr>
            <a:lvl8pPr marL="2749550" indent="-117475" algn="l" defTabSz="912813" rtl="0" fontAlgn="base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8pPr>
            <a:lvl9pPr marL="3206750" indent="-117475" algn="l" defTabSz="912813" rtl="0" fontAlgn="base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Caroline Engstler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 Education First</a:t>
            </a: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40605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B0F0"/>
          </a:solidFill>
        </p:spPr>
        <p:txBody>
          <a:bodyPr/>
          <a:lstStyle/>
          <a:p>
            <a:r>
              <a:rPr lang="sv-SE" sz="2400" dirty="0" smtClean="0"/>
              <a:t>EF EPI – </a:t>
            </a:r>
            <a:r>
              <a:rPr lang="ru-RU" sz="2400" dirty="0"/>
              <a:t>Уровень владения английским языком в сравнении с характеристиками развития государств</a:t>
            </a:r>
            <a:endParaRPr lang="ru-RU" sz="2400" dirty="0">
              <a:solidFill>
                <a:srgbClr val="000000"/>
              </a:solidFill>
              <a:ea typeface="Arial Unicode MS" pitchFamily="34" charset="-128"/>
            </a:endParaRPr>
          </a:p>
        </p:txBody>
      </p:sp>
      <p:pic>
        <p:nvPicPr>
          <p:cNvPr id="3297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 l="32474" t="11333" r="30899" b="3979"/>
          <a:stretch>
            <a:fillRect/>
          </a:stretch>
        </p:blipFill>
        <p:spPr bwMode="auto">
          <a:xfrm>
            <a:off x="76200" y="826395"/>
            <a:ext cx="4113353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91000" y="838200"/>
            <a:ext cx="493285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323232"/>
                </a:solidFill>
              </a:rPr>
              <a:t>Компанией </a:t>
            </a:r>
            <a:r>
              <a:rPr lang="sv-SE" dirty="0">
                <a:solidFill>
                  <a:srgbClr val="323232"/>
                </a:solidFill>
              </a:rPr>
              <a:t>EF </a:t>
            </a:r>
            <a:r>
              <a:rPr lang="ru-RU" dirty="0">
                <a:solidFill>
                  <a:srgbClr val="323232"/>
                </a:solidFill>
              </a:rPr>
              <a:t>недавно  было опубликовано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323232"/>
                </a:solidFill>
              </a:rPr>
              <a:t>совершенно новое и уникальное исследование в области изучения английского языка, которое охватило более 2.3 млн. студентов из 44 стран мира.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итоге получилось:</a:t>
            </a:r>
            <a:endParaRPr lang="sv-SE" dirty="0">
              <a:solidFill>
                <a:srgbClr val="3232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находится на 32 месте по уровню владения английским языком среди 44 стран</a:t>
            </a:r>
            <a:r>
              <a:rPr lang="sv-SE" dirty="0" smtClean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</a:t>
            </a:r>
            <a:r>
              <a:rPr lang="ru-RU" dirty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уровня владения английским языком способствует усилению процессов глобализации, укреплению торговых взаимоотношений и росту экспорта;</a:t>
            </a:r>
            <a:endParaRPr lang="sv-SE" dirty="0">
              <a:solidFill>
                <a:srgbClr val="3232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dirty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уровня владения английским языком ведет к увеличению ВВП на душу </a:t>
            </a:r>
            <a:r>
              <a:rPr lang="ru-RU" dirty="0" smtClean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</a:t>
            </a:r>
            <a:r>
              <a:rPr lang="sv-SE" dirty="0" smtClean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rgbClr val="3232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sv-SE" dirty="0">
              <a:solidFill>
                <a:srgbClr val="3232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подробная информация представлена на сайте: </a:t>
            </a:r>
            <a:r>
              <a:rPr lang="ru-RU" sz="1600" i="1" dirty="0">
                <a:solidFill>
                  <a:srgbClr val="323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www.ef.com/epi.</a:t>
            </a:r>
            <a:endParaRPr lang="sv-SE" sz="1600" dirty="0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28546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B0F0"/>
          </a:solidFill>
        </p:spPr>
        <p:txBody>
          <a:bodyPr/>
          <a:lstStyle/>
          <a:p>
            <a:r>
              <a:rPr lang="ru-RU" sz="2400" dirty="0"/>
              <a:t>Вывод 1: Россия на 32 месте по уровню владения </a:t>
            </a:r>
            <a:br>
              <a:rPr lang="ru-RU" sz="2400" dirty="0"/>
            </a:br>
            <a:r>
              <a:rPr lang="ru-RU" sz="2400" dirty="0"/>
              <a:t>английским языком среди 44 стран</a:t>
            </a:r>
            <a:r>
              <a:rPr lang="en-US" sz="2400" dirty="0"/>
              <a:t> </a:t>
            </a:r>
            <a:r>
              <a:rPr lang="ru-RU" sz="2400" dirty="0"/>
              <a:t>исследования</a:t>
            </a:r>
            <a:endParaRPr lang="sv-SE" sz="2400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1133475"/>
            <a:ext cx="8913812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7586663" y="728663"/>
            <a:ext cx="16271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600" dirty="0" smtClean="0">
                <a:latin typeface="+mn-lt"/>
              </a:rPr>
              <a:t>Подробности</a:t>
            </a:r>
            <a:endParaRPr lang="en-US" sz="1800" dirty="0" smtClean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586663" y="771525"/>
            <a:ext cx="1457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586663" y="1027113"/>
            <a:ext cx="1457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572000" y="3519488"/>
            <a:ext cx="4248150" cy="217487"/>
          </a:xfrm>
          <a:prstGeom prst="rect">
            <a:avLst/>
          </a:prstGeom>
          <a:noFill/>
          <a:ln w="28575">
            <a:solidFill>
              <a:srgbClr val="4E8D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57837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B0F0"/>
          </a:solidFill>
        </p:spPr>
        <p:txBody>
          <a:bodyPr/>
          <a:lstStyle/>
          <a:p>
            <a:r>
              <a:rPr lang="ru-RU" dirty="0"/>
              <a:t>Вывод 2: Совершенствование уровня владения английским </a:t>
            </a:r>
            <a:r>
              <a:rPr lang="ru-RU" dirty="0" smtClean="0"/>
              <a:t>языком </a:t>
            </a:r>
            <a:r>
              <a:rPr lang="ru-RU" dirty="0"/>
              <a:t>ведет к увеличению ВВП на душу населения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7586663" y="728663"/>
            <a:ext cx="16271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600" dirty="0" smtClean="0">
                <a:latin typeface="+mn-lt"/>
              </a:rPr>
              <a:t>Подробности</a:t>
            </a:r>
            <a:endParaRPr lang="en-US" sz="1800" dirty="0" smtClean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586663" y="771525"/>
            <a:ext cx="1457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586663" y="1027113"/>
            <a:ext cx="1457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Picture 6" descr="slide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1089025"/>
            <a:ext cx="7920037" cy="549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3900488" y="5407025"/>
            <a:ext cx="330200" cy="3143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28575">
                <a:solidFill>
                  <a:srgbClr val="4E8DFF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792163" y="1314450"/>
            <a:ext cx="50403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114550" y="1892300"/>
            <a:ext cx="3717925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dirty="0" smtClean="0"/>
              <a:t>Валовой </a:t>
            </a:r>
            <a:r>
              <a:rPr lang="ru-RU" dirty="0"/>
              <a:t>национальный доход</a:t>
            </a:r>
            <a:r>
              <a:rPr lang="en-US" dirty="0"/>
              <a:t>, $</a:t>
            </a:r>
            <a:endParaRPr lang="ru-RU" dirty="0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006600" y="6264275"/>
            <a:ext cx="542925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400" b="1"/>
              <a:t>Уровень владения английским языком (показатель </a:t>
            </a:r>
            <a:r>
              <a:rPr lang="en-US" sz="1400" b="1"/>
              <a:t>EF EPI)</a:t>
            </a:r>
            <a:endParaRPr lang="ru-RU" sz="1400" b="1"/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 rot="16200000">
            <a:off x="-1289844" y="3967957"/>
            <a:ext cx="4916487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400" b="1"/>
              <a:t>Валовый национальный доход на душу населения</a:t>
            </a:r>
            <a:r>
              <a:rPr lang="en-US" sz="1400" b="1"/>
              <a:t>, $</a:t>
            </a:r>
            <a:endParaRPr lang="ru-RU" sz="1400" b="1"/>
          </a:p>
        </p:txBody>
      </p:sp>
      <p:sp>
        <p:nvSpPr>
          <p:cNvPr id="19" name="Oval 13"/>
          <p:cNvSpPr>
            <a:spLocks noChangeArrowheads="1"/>
          </p:cNvSpPr>
          <p:nvPr/>
        </p:nvSpPr>
        <p:spPr bwMode="auto">
          <a:xfrm>
            <a:off x="3806825" y="5364163"/>
            <a:ext cx="404813" cy="4048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016000" y="954088"/>
            <a:ext cx="6435725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/>
              <a:t> </a:t>
            </a:r>
            <a:r>
              <a:rPr lang="ru-RU" sz="2000"/>
              <a:t>Чем лучше английский, тем выше уровень валового</a:t>
            </a:r>
          </a:p>
          <a:p>
            <a:pPr eaLnBrk="1" hangingPunct="1"/>
            <a:r>
              <a:rPr lang="ru-RU" sz="2000"/>
              <a:t> национального дохода страны на душу населения</a:t>
            </a: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45463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343400" y="457200"/>
            <a:ext cx="4495800" cy="1249363"/>
          </a:xfrm>
        </p:spPr>
        <p:txBody>
          <a:bodyPr/>
          <a:lstStyle/>
          <a:p>
            <a:r>
              <a:rPr lang="ru-RU" sz="2000" b="1" dirty="0" smtClean="0"/>
              <a:t>Исследование «Владение иностранными языками» в России, проведенное Фондом Общественного Мнения </a:t>
            </a:r>
            <a:r>
              <a:rPr lang="sv-SE" sz="2000" b="1" dirty="0" smtClean="0"/>
              <a:t/>
            </a:r>
            <a:br>
              <a:rPr lang="sv-SE" sz="2000" b="1" dirty="0" smtClean="0"/>
            </a:br>
            <a:r>
              <a:rPr lang="ru-RU" sz="2000" b="1" dirty="0" smtClean="0"/>
              <a:t>специально для </a:t>
            </a:r>
            <a:r>
              <a:rPr lang="ru-RU" sz="2000" b="1" dirty="0" smtClean="0"/>
              <a:t>EF</a:t>
            </a:r>
            <a:r>
              <a:rPr lang="en-US" sz="2000" b="1" dirty="0" smtClean="0"/>
              <a:t> </a:t>
            </a:r>
            <a:r>
              <a:rPr lang="en-US" sz="1600" b="1" dirty="0" smtClean="0"/>
              <a:t>(</a:t>
            </a:r>
            <a:r>
              <a:rPr lang="ru-RU" sz="1600" b="1" dirty="0" smtClean="0"/>
              <a:t>Декабрь</a:t>
            </a:r>
            <a:r>
              <a:rPr lang="en-US" sz="1600" b="1" dirty="0" smtClean="0"/>
              <a:t>’10)</a:t>
            </a:r>
            <a:endParaRPr lang="en-US" sz="1800" b="1" dirty="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1905000"/>
            <a:ext cx="4419600" cy="4495800"/>
          </a:xfrm>
          <a:solidFill>
            <a:schemeClr val="accent3"/>
          </a:solidFill>
        </p:spPr>
        <p:txBody>
          <a:bodyPr/>
          <a:lstStyle/>
          <a:p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600" dirty="0" smtClean="0">
                <a:latin typeface="Calibri" pitchFamily="34" charset="0"/>
                <a:cs typeface="Calibri" pitchFamily="34" charset="0"/>
              </a:rPr>
              <a:t>70% респондентов</a:t>
            </a:r>
            <a:r>
              <a:rPr lang="sv-SE" sz="1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ответили, что не владеют в совершенстве иностранными языками. Самым популярным иностранным языком является английский, которым владеет всего 9% населения</a:t>
            </a:r>
          </a:p>
          <a:p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600" dirty="0" smtClean="0">
                <a:latin typeface="Calibri" pitchFamily="34" charset="0"/>
                <a:cs typeface="Calibri" pitchFamily="34" charset="0"/>
              </a:rPr>
              <a:t>74% опрошенных</a:t>
            </a:r>
            <a:r>
              <a:rPr lang="sv-SE" sz="1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согласились с утверждением, что знание английского языка является необходимым фактором достижения успеха в карьере (получение лучшей работы, более высокой зарплаты) </a:t>
            </a:r>
            <a:endParaRPr lang="sv-SE" sz="1600" dirty="0" smtClean="0">
              <a:latin typeface="Calibri" pitchFamily="34" charset="0"/>
              <a:cs typeface="Calibri" pitchFamily="34" charset="0"/>
            </a:endParaRPr>
          </a:p>
          <a:p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600" dirty="0" smtClean="0">
                <a:latin typeface="Calibri" pitchFamily="34" charset="0"/>
                <a:cs typeface="Calibri" pitchFamily="34" charset="0"/>
              </a:rPr>
              <a:t>79%</a:t>
            </a:r>
            <a:r>
              <a:rPr lang="sv-SE" sz="1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согласны с утверждением, что знание их ребенком английского языка является необходимым фактором для достижения успеха в будущем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2224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42"/>
            <a:ext cx="9099550" cy="6357958"/>
          </a:xfrm>
          <a:prstGeom prst="rect">
            <a:avLst/>
          </a:prstGeom>
          <a:solidFill>
            <a:schemeClr val="lt1">
              <a:alpha val="50000"/>
            </a:schemeClr>
          </a:solidFill>
          <a:ln>
            <a:noFill/>
          </a:ln>
          <a:effectLst/>
        </p:spPr>
      </p:pic>
      <p:sp>
        <p:nvSpPr>
          <p:cNvPr id="10243" name="Title 5"/>
          <p:cNvSpPr>
            <a:spLocks noGrp="1"/>
          </p:cNvSpPr>
          <p:nvPr>
            <p:ph type="title"/>
          </p:nvPr>
        </p:nvSpPr>
        <p:spPr>
          <a:xfrm>
            <a:off x="5156200" y="-20638"/>
            <a:ext cx="5111750" cy="706438"/>
          </a:xfrm>
        </p:spPr>
        <p:txBody>
          <a:bodyPr/>
          <a:lstStyle/>
          <a:p>
            <a:pPr eaLnBrk="1" hangingPunct="1"/>
            <a:r>
              <a:rPr lang="en-US" sz="2000" dirty="0" smtClean="0"/>
              <a:t>http://sochi2014.ef.com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214282" y="3714752"/>
            <a:ext cx="8711045" cy="2286016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XXII </a:t>
            </a:r>
            <a:r>
              <a:rPr lang="ru-RU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Зимние Олимпийские игры в Сочи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SimSun" pitchFamily="2" charset="-122"/>
              <a:cs typeface="Calibri" pitchFamily="34" charset="0"/>
            </a:endParaRPr>
          </a:p>
          <a:p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XI </a:t>
            </a:r>
            <a:r>
              <a:rPr lang="ru-RU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Зимние </a:t>
            </a:r>
            <a:r>
              <a:rPr lang="ru-RU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Пар</a:t>
            </a:r>
            <a:r>
              <a:rPr lang="ru-RU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а</a:t>
            </a:r>
            <a:r>
              <a:rPr lang="ru-RU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лимпийские </a:t>
            </a:r>
            <a:r>
              <a:rPr lang="ru-RU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SimSun" pitchFamily="2" charset="-122"/>
                <a:cs typeface="Calibri" pitchFamily="34" charset="0"/>
              </a:rPr>
              <a:t>игры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SimSun" pitchFamily="2" charset="-122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2000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ОКОИ</a:t>
            </a:r>
            <a:r>
              <a:rPr lang="en-US" altLang="zh-CN" sz="2000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 </a:t>
            </a:r>
            <a:r>
              <a:rPr lang="ru-RU" altLang="zh-CN" sz="2000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Общая численность участников </a:t>
            </a:r>
            <a:r>
              <a:rPr lang="en-US" altLang="zh-CN" sz="2000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67 500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EF </a:t>
            </a:r>
            <a:r>
              <a:rPr lang="ru-RU" altLang="zh-CN" sz="2000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предлагает курсы по английскому языку и услуги по тестированию</a:t>
            </a:r>
            <a:endParaRPr lang="en-US" altLang="zh-CN" sz="2000" dirty="0" smtClean="0">
              <a:latin typeface="Calibri" pitchFamily="34" charset="0"/>
              <a:ea typeface="SimSun" pitchFamily="2" charset="-122"/>
              <a:cs typeface="Calibri" pitchFamily="34" charset="0"/>
            </a:endParaRPr>
          </a:p>
          <a:p>
            <a:pPr lvl="1"/>
            <a:r>
              <a:rPr lang="ru-RU" altLang="zh-CN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Специализированный английский язык для Олимпийских игр </a:t>
            </a:r>
            <a:r>
              <a:rPr lang="en-US" altLang="zh-CN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: online, </a:t>
            </a:r>
            <a:r>
              <a:rPr lang="ru-RU" altLang="zh-CN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в классе</a:t>
            </a:r>
            <a:r>
              <a:rPr lang="en-US" altLang="zh-CN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, </a:t>
            </a:r>
            <a:r>
              <a:rPr lang="ru-RU" altLang="zh-CN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за рубежом</a:t>
            </a:r>
            <a:endParaRPr lang="en-US" altLang="zh-CN" dirty="0" smtClean="0">
              <a:latin typeface="Calibri" pitchFamily="34" charset="0"/>
              <a:ea typeface="SimSun" pitchFamily="2" charset="-122"/>
              <a:cs typeface="Calibri" pitchFamily="34" charset="0"/>
            </a:endParaRPr>
          </a:p>
          <a:p>
            <a:pPr lvl="1"/>
            <a:r>
              <a:rPr lang="ru-RU" altLang="zh-CN" dirty="0" smtClean="0">
                <a:latin typeface="Calibri" pitchFamily="34" charset="0"/>
                <a:ea typeface="SimSun" pitchFamily="2" charset="-122"/>
                <a:cs typeface="Calibri" pitchFamily="34" charset="0"/>
              </a:rPr>
              <a:t>Сертификат о прохождении курсов</a:t>
            </a:r>
            <a:endParaRPr lang="en-US" altLang="zh-CN" dirty="0" smtClean="0">
              <a:latin typeface="Calibri" pitchFamily="34" charset="0"/>
              <a:ea typeface="SimSun" pitchFamily="2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50523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00B0F0"/>
          </a:solidFill>
        </p:spPr>
        <p:txBody>
          <a:bodyPr/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английского языка для будущего</a:t>
            </a:r>
            <a:endParaRPr lang="sv-S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98138" y="152400"/>
            <a:ext cx="720106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86600" y="6165850"/>
            <a:ext cx="1905000" cy="457200"/>
          </a:xfrm>
          <a:noFill/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E2FE0F4-5FF6-49B7-9869-8F02C9B7578C}" type="slidenum">
              <a:rPr lang="en-US" sz="1400" baseline="0" smtClean="0">
                <a:solidFill>
                  <a:srgbClr val="4C4C4C"/>
                </a:solidFill>
                <a:latin typeface="Helvetica" charset="0"/>
              </a:rPr>
              <a:pPr/>
              <a:t>7</a:t>
            </a:fld>
            <a:endParaRPr lang="en-US" sz="1400" baseline="0" smtClean="0">
              <a:solidFill>
                <a:srgbClr val="4C4C4C"/>
              </a:solidFill>
              <a:latin typeface="Helvetica" charset="0"/>
            </a:endParaRPr>
          </a:p>
        </p:txBody>
      </p:sp>
      <p:pic>
        <p:nvPicPr>
          <p:cNvPr id="19" name="Picture 6" descr="SAM_01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16150"/>
            <a:ext cx="1830388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SAM_01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3357562"/>
            <a:ext cx="22955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 descr="CIMG07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857760"/>
            <a:ext cx="2193925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1447800"/>
            <a:ext cx="54768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Обучение основано на данных научных исследований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Исследовательский центр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EF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в Кембриджском  университете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Научно-исследовательские группы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EF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в Цюрихе и Шанхае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Использование преимуществ современных технологий в языковых классах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Комбинированное обучение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учитель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online,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iPads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EF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– первая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международная образовательная компания,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использующая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iPads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во всех своих школах по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всему миру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Беспрецедентный способ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взаимодействия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и обмена данными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между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студентами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учителями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85794"/>
            <a:ext cx="74295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Удовлетворение потребностей студентов уже сегодня</a:t>
            </a: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507886" y="877804"/>
            <a:ext cx="1444581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95276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ILS 08 Powerpoint template">
  <a:themeElements>
    <a:clrScheme name="ILS 08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LS 08 Powerpoint template">
      <a:majorFont>
        <a:latin typeface="Times New Roman Bold Italic"/>
        <a:ea typeface=""/>
        <a:cs typeface="Arial"/>
      </a:majorFont>
      <a:minorFont>
        <a:latin typeface="45 Helvetica Light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LS 08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LS 08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LS 08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LS 08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LS 08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LS 08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LS 08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LS 08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LS 08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LS 08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LS 08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LS 08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</TotalTime>
  <Words>457</Words>
  <Application>Microsoft Office PowerPoint</Application>
  <PresentationFormat>On-screen Show (4:3)</PresentationFormat>
  <Paragraphs>49</Paragraphs>
  <Slides>8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1_Custom Design</vt:lpstr>
      <vt:lpstr>4_ILS 08 Powerpoint template</vt:lpstr>
      <vt:lpstr>Slide 1</vt:lpstr>
      <vt:lpstr>EF EPI – Уровень владения английским языком в сравнении с характеристиками развития государств</vt:lpstr>
      <vt:lpstr>Вывод 1: Россия на 32 месте по уровню владения  английским языком среди 44 стран исследования</vt:lpstr>
      <vt:lpstr>Вывод 2: Совершенствование уровня владения английским языком ведет к увеличению ВВП на душу населения</vt:lpstr>
      <vt:lpstr>Исследование «Владение иностранными языками» в России, проведенное Фондом Общественного Мнения  специально для EF (Декабрь’10)</vt:lpstr>
      <vt:lpstr>http://sochi2014.ef.com</vt:lpstr>
      <vt:lpstr>             Изучение английского языка для будущего</vt:lpstr>
      <vt:lpstr>Slide 8</vt:lpstr>
    </vt:vector>
  </TitlesOfParts>
  <Company>EF Education First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Carl-Johan Westring</dc:creator>
  <cp:lastModifiedBy>Alina Gilmutdinova</cp:lastModifiedBy>
  <cp:revision>48</cp:revision>
  <dcterms:created xsi:type="dcterms:W3CDTF">2011-12-15T18:10:57Z</dcterms:created>
  <dcterms:modified xsi:type="dcterms:W3CDTF">2011-12-15T18:37:18Z</dcterms:modified>
</cp:coreProperties>
</file>